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8"/>
  </p:notesMasterIdLst>
  <p:handoutMasterIdLst>
    <p:handoutMasterId r:id="rId29"/>
  </p:handoutMasterIdLst>
  <p:sldIdLst>
    <p:sldId id="256" r:id="rId2"/>
    <p:sldId id="1000" r:id="rId3"/>
    <p:sldId id="1001" r:id="rId4"/>
    <p:sldId id="1026" r:id="rId5"/>
    <p:sldId id="1023" r:id="rId6"/>
    <p:sldId id="1024" r:id="rId7"/>
    <p:sldId id="1027" r:id="rId8"/>
    <p:sldId id="1031" r:id="rId9"/>
    <p:sldId id="1032" r:id="rId10"/>
    <p:sldId id="1033" r:id="rId11"/>
    <p:sldId id="1028" r:id="rId12"/>
    <p:sldId id="1034" r:id="rId13"/>
    <p:sldId id="1029" r:id="rId14"/>
    <p:sldId id="1035" r:id="rId15"/>
    <p:sldId id="1030" r:id="rId16"/>
    <p:sldId id="1036" r:id="rId17"/>
    <p:sldId id="1037" r:id="rId18"/>
    <p:sldId id="1038" r:id="rId19"/>
    <p:sldId id="1039" r:id="rId20"/>
    <p:sldId id="1040" r:id="rId21"/>
    <p:sldId id="1041" r:id="rId22"/>
    <p:sldId id="1042" r:id="rId23"/>
    <p:sldId id="1043" r:id="rId24"/>
    <p:sldId id="1044" r:id="rId25"/>
    <p:sldId id="1045" r:id="rId26"/>
    <p:sldId id="1022" r:id="rId27"/>
  </p:sldIdLst>
  <p:sldSz cx="9144000" cy="6858000" type="screen4x3"/>
  <p:notesSz cx="6797675" cy="9928225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E5FB9D"/>
    <a:srgbClr val="F5C2A3"/>
    <a:srgbClr val="C1CAD7"/>
    <a:srgbClr val="FFCC99"/>
    <a:srgbClr val="FFCCCC"/>
    <a:srgbClr val="CCFFCC"/>
    <a:srgbClr val="C1DDFF"/>
    <a:srgbClr val="2B12BE"/>
    <a:srgbClr val="FF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2" autoAdjust="0"/>
    <p:restoredTop sz="96500" autoAdjust="0"/>
  </p:normalViewPr>
  <p:slideViewPr>
    <p:cSldViewPr>
      <p:cViewPr>
        <p:scale>
          <a:sx n="100" d="100"/>
          <a:sy n="100" d="100"/>
        </p:scale>
        <p:origin x="-624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819"/>
            <a:ext cx="2187356" cy="22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5" y="157079"/>
            <a:ext cx="2331761" cy="19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560388"/>
            <a:ext cx="5480050" cy="4110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1" y="5275959"/>
            <a:ext cx="5282183" cy="375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3" y="9264495"/>
            <a:ext cx="2474645" cy="2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3" y="9264495"/>
            <a:ext cx="2616011" cy="2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32446"/>
            <a:ext cx="5423548" cy="4274973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3" y="9185957"/>
            <a:ext cx="6139493" cy="78538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1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1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2010.02. 25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85918" y="3714752"/>
            <a:ext cx="565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3.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사용자 인터페이스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Adapter</a:t>
            </a:r>
          </a:p>
          <a:p>
            <a:pPr lvl="1"/>
            <a:r>
              <a:rPr lang="ko-KR" altLang="en-US" dirty="0" err="1" smtClean="0"/>
              <a:t>군집형</a:t>
            </a:r>
            <a:r>
              <a:rPr lang="ko-KR" altLang="en-US" dirty="0" smtClean="0"/>
              <a:t> 데이터의 처리를 위해 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ListAdapter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ArrayAdapter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GalleryAdapter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CursorAdapter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14348" y="1357298"/>
            <a:ext cx="7643866" cy="493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  . . .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@Override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public </a:t>
            </a:r>
            <a:r>
              <a:rPr lang="en-US" sz="1200" dirty="0" err="1" smtClean="0"/>
              <a:t>boolean</a:t>
            </a:r>
            <a:r>
              <a:rPr lang="en-US" sz="1200" dirty="0" smtClean="0"/>
              <a:t> </a:t>
            </a:r>
            <a:r>
              <a:rPr lang="en-US" sz="1200" dirty="0" err="1" smtClean="0"/>
              <a:t>onCreateOptionsMenu</a:t>
            </a:r>
            <a:r>
              <a:rPr lang="en-US" sz="1200" dirty="0" smtClean="0"/>
              <a:t>(Menu </a:t>
            </a:r>
            <a:r>
              <a:rPr lang="en-US" sz="1200" dirty="0" err="1" smtClean="0"/>
              <a:t>menu</a:t>
            </a:r>
            <a:r>
              <a:rPr lang="en-US" sz="1200" dirty="0" smtClean="0"/>
              <a:t>) {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super.onCreateOptionsMenu</a:t>
            </a:r>
            <a:r>
              <a:rPr lang="en-US" sz="1200" dirty="0" smtClean="0"/>
              <a:t>(menu);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menu.add</a:t>
            </a:r>
            <a:r>
              <a:rPr lang="en-US" sz="1200" dirty="0" smtClean="0"/>
              <a:t>(0, </a:t>
            </a:r>
            <a:r>
              <a:rPr lang="en-US" sz="1200" dirty="0" err="1" smtClean="0"/>
              <a:t>ReviewCriteria.</a:t>
            </a:r>
            <a:r>
              <a:rPr lang="en-US" sz="1200" i="1" dirty="0" err="1" smtClean="0"/>
              <a:t>MENU_GET_REVIEWS</a:t>
            </a:r>
            <a:r>
              <a:rPr lang="en-US" sz="1200" dirty="0" smtClean="0"/>
              <a:t>, 0,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R.string.</a:t>
            </a:r>
            <a:r>
              <a:rPr lang="en-US" sz="1200" i="1" dirty="0" err="1" smtClean="0"/>
              <a:t>menu_get_reviews</a:t>
            </a:r>
            <a:r>
              <a:rPr lang="en-US" sz="1200" dirty="0" smtClean="0"/>
              <a:t>).</a:t>
            </a:r>
            <a:r>
              <a:rPr lang="en-US" sz="1200" dirty="0" err="1" smtClean="0"/>
              <a:t>setIcon</a:t>
            </a:r>
            <a:r>
              <a:rPr lang="en-US" sz="1200" dirty="0" smtClean="0"/>
              <a:t>(</a:t>
            </a:r>
            <a:r>
              <a:rPr lang="en-US" sz="1200" dirty="0" err="1" smtClean="0"/>
              <a:t>android.R.drawable.</a:t>
            </a:r>
            <a:r>
              <a:rPr lang="en-US" sz="1200" i="1" dirty="0" err="1" smtClean="0"/>
              <a:t>ic_menu_more</a:t>
            </a:r>
            <a:r>
              <a:rPr lang="en-US" sz="1200" dirty="0" smtClean="0"/>
              <a:t>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return true;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}</a:t>
            </a:r>
            <a:endParaRPr lang="ko-KR" altLang="en-US" sz="1200" dirty="0" smtClean="0"/>
          </a:p>
          <a:p>
            <a:pPr algn="l" latinLnBrk="0"/>
            <a:endParaRPr lang="en-US" sz="1200" dirty="0" smtClean="0"/>
          </a:p>
          <a:p>
            <a:pPr algn="l" latinLnBrk="0"/>
            <a:r>
              <a:rPr lang="en-US" sz="1200" dirty="0" smtClean="0"/>
              <a:t>  @Override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public </a:t>
            </a:r>
            <a:r>
              <a:rPr lang="en-US" sz="1200" dirty="0" err="1" smtClean="0"/>
              <a:t>boolean</a:t>
            </a:r>
            <a:r>
              <a:rPr lang="en-US" sz="1200" dirty="0" smtClean="0"/>
              <a:t> </a:t>
            </a:r>
            <a:r>
              <a:rPr lang="en-US" sz="1200" dirty="0" err="1" smtClean="0"/>
              <a:t>onMenuItemSelected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featureId</a:t>
            </a:r>
            <a:r>
              <a:rPr lang="en-US" sz="1200" dirty="0" smtClean="0"/>
              <a:t>, </a:t>
            </a:r>
            <a:r>
              <a:rPr lang="en-US" sz="1200" dirty="0" err="1" smtClean="0"/>
              <a:t>MenuItem</a:t>
            </a:r>
            <a:r>
              <a:rPr lang="en-US" sz="1200" dirty="0" smtClean="0"/>
              <a:t> item)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switch (</a:t>
            </a:r>
            <a:r>
              <a:rPr lang="en-US" sz="1200" dirty="0" err="1" smtClean="0"/>
              <a:t>item.getItemId</a:t>
            </a:r>
            <a:r>
              <a:rPr lang="en-US" sz="1200" dirty="0" smtClean="0"/>
              <a:t>())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case </a:t>
            </a:r>
            <a:r>
              <a:rPr lang="en-US" sz="1200" i="1" dirty="0" smtClean="0"/>
              <a:t>MENU_GET_REVIEWS</a:t>
            </a:r>
            <a:r>
              <a:rPr lang="en-US" sz="1200" dirty="0" smtClean="0"/>
              <a:t>: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</a:t>
            </a:r>
            <a:r>
              <a:rPr lang="en-US" sz="1200" dirty="0" err="1" smtClean="0"/>
              <a:t>handleGetReviews</a:t>
            </a:r>
            <a:r>
              <a:rPr lang="en-US" sz="1200" dirty="0" smtClean="0"/>
              <a:t>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return true;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return </a:t>
            </a:r>
            <a:r>
              <a:rPr lang="en-US" sz="1200" dirty="0" err="1" smtClean="0"/>
              <a:t>super.onMenuItemSelected</a:t>
            </a:r>
            <a:r>
              <a:rPr lang="en-US" sz="1200" dirty="0" smtClean="0"/>
              <a:t>(</a:t>
            </a:r>
            <a:r>
              <a:rPr lang="en-US" sz="1200" dirty="0" err="1" smtClean="0"/>
              <a:t>featureId</a:t>
            </a:r>
            <a:r>
              <a:rPr lang="en-US" sz="1200" dirty="0" smtClean="0"/>
              <a:t>, item);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void </a:t>
            </a:r>
            <a:r>
              <a:rPr lang="en-US" sz="1200" dirty="0" err="1" smtClean="0"/>
              <a:t>handleGetReviews</a:t>
            </a:r>
            <a:r>
              <a:rPr lang="en-US" sz="1200" dirty="0" smtClean="0"/>
              <a:t>() {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if (!validate())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return;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    }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6000760" y="1285860"/>
            <a:ext cx="2071702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4056"/>
              <a:gd name="adj6" fmla="val -125998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옵션 메뉴 생성</a:t>
            </a:r>
          </a:p>
        </p:txBody>
      </p:sp>
      <p:sp>
        <p:nvSpPr>
          <p:cNvPr id="8" name="설명선 2 7"/>
          <p:cNvSpPr/>
          <p:nvPr/>
        </p:nvSpPr>
        <p:spPr bwMode="auto">
          <a:xfrm>
            <a:off x="6000760" y="4071942"/>
            <a:ext cx="200026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1943"/>
              <a:gd name="adj6" fmla="val -130552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메뉴 아이템 선택 처리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설명선 2 8"/>
          <p:cNvSpPr/>
          <p:nvPr/>
        </p:nvSpPr>
        <p:spPr bwMode="auto">
          <a:xfrm>
            <a:off x="5715008" y="5857892"/>
            <a:ext cx="1785950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1276"/>
              <a:gd name="adj6" fmla="val -115408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리뷰 처리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메서드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389182"/>
            <a:ext cx="4286280" cy="375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 bwMode="auto">
          <a:xfrm>
            <a:off x="500034" y="3103694"/>
            <a:ext cx="1214446" cy="2857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928794" y="3603760"/>
            <a:ext cx="1214446" cy="2857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357554" y="4103826"/>
            <a:ext cx="1214446" cy="2857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2" name="설명선 2 11"/>
          <p:cNvSpPr/>
          <p:nvPr/>
        </p:nvSpPr>
        <p:spPr bwMode="auto">
          <a:xfrm>
            <a:off x="5572132" y="1389182"/>
            <a:ext cx="2071702" cy="642942"/>
          </a:xfrm>
          <a:prstGeom prst="borderCallout2">
            <a:avLst>
              <a:gd name="adj1" fmla="val 29120"/>
              <a:gd name="adj2" fmla="val -57"/>
              <a:gd name="adj3" fmla="val 42750"/>
              <a:gd name="adj4" fmla="val -12989"/>
              <a:gd name="adj5" fmla="val 264648"/>
              <a:gd name="adj6" fmla="val -205078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en-US" altLang="ko-KR" dirty="0" err="1" smtClean="0">
                <a:latin typeface="HY동녘M" pitchFamily="18" charset="-127"/>
                <a:ea typeface="HY동녘M" pitchFamily="18" charset="-127"/>
              </a:rPr>
              <a:t>onCreateOptionMenu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() </a:t>
            </a: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메서드를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통해 구현</a:t>
            </a:r>
          </a:p>
        </p:txBody>
      </p:sp>
      <p:cxnSp>
        <p:nvCxnSpPr>
          <p:cNvPr id="14" name="직선 화살표 연결선 13"/>
          <p:cNvCxnSpPr>
            <a:stCxn id="12" idx="2"/>
          </p:cNvCxnSpPr>
          <p:nvPr/>
        </p:nvCxnSpPr>
        <p:spPr bwMode="auto">
          <a:xfrm rot="10800000" flipV="1">
            <a:off x="2786050" y="1710653"/>
            <a:ext cx="2786082" cy="1893106"/>
          </a:xfrm>
          <a:prstGeom prst="straightConnector1">
            <a:avLst/>
          </a:prstGeom>
          <a:solidFill>
            <a:srgbClr val="E7EFF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6" name="직선 화살표 연결선 15"/>
          <p:cNvCxnSpPr/>
          <p:nvPr/>
        </p:nvCxnSpPr>
        <p:spPr bwMode="auto">
          <a:xfrm rot="5400000">
            <a:off x="3696885" y="2192859"/>
            <a:ext cx="2250297" cy="1500198"/>
          </a:xfrm>
          <a:prstGeom prst="straightConnector1">
            <a:avLst/>
          </a:prstGeom>
          <a:solidFill>
            <a:srgbClr val="E7EFF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857752" y="3214686"/>
            <a:ext cx="4000560" cy="1661993"/>
          </a:xfrm>
          <a:prstGeom prst="rect">
            <a:avLst/>
          </a:prstGeom>
          <a:noFill/>
          <a:ln w="158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l" latinLnBrk="0"/>
            <a:r>
              <a:rPr lang="en-US" sz="1000" dirty="0" smtClean="0"/>
              <a:t>public </a:t>
            </a:r>
            <a:r>
              <a:rPr lang="en-US" sz="1000" dirty="0" err="1" smtClean="0"/>
              <a:t>boolean</a:t>
            </a:r>
            <a:r>
              <a:rPr lang="en-US" sz="1000" dirty="0" smtClean="0"/>
              <a:t> </a:t>
            </a:r>
            <a:r>
              <a:rPr lang="en-US" sz="1000" dirty="0" err="1" smtClean="0"/>
              <a:t>onCreateOptionsMenu</a:t>
            </a:r>
            <a:r>
              <a:rPr lang="en-US" sz="1000" dirty="0" smtClean="0"/>
              <a:t>(Menu </a:t>
            </a:r>
            <a:r>
              <a:rPr lang="en-US" sz="1000" dirty="0" err="1" smtClean="0"/>
              <a:t>menu</a:t>
            </a:r>
            <a:r>
              <a:rPr lang="en-US" sz="1000" dirty="0" smtClean="0"/>
              <a:t>) { </a:t>
            </a:r>
            <a:endParaRPr lang="ko-KR" altLang="en-US" sz="1000" dirty="0" smtClean="0"/>
          </a:p>
          <a:p>
            <a:pPr algn="l" latinLnBrk="0"/>
            <a:r>
              <a:rPr lang="en-US" sz="1000" dirty="0" smtClean="0"/>
              <a:t>    </a:t>
            </a:r>
            <a:r>
              <a:rPr lang="en-US" sz="1000" dirty="0" err="1" smtClean="0"/>
              <a:t>super.onCreateOptionsMenu</a:t>
            </a:r>
            <a:r>
              <a:rPr lang="en-US" sz="1000" dirty="0" smtClean="0"/>
              <a:t>(menu);</a:t>
            </a:r>
          </a:p>
          <a:p>
            <a:pPr algn="l" latinLnBrk="0"/>
            <a:endParaRPr lang="ko-KR" altLang="en-US" sz="1000" dirty="0" smtClean="0"/>
          </a:p>
          <a:p>
            <a:pPr algn="l" latinLnBrk="0"/>
            <a:r>
              <a:rPr lang="en-US" sz="1000" dirty="0" smtClean="0"/>
              <a:t>    </a:t>
            </a:r>
            <a:r>
              <a:rPr lang="en-US" sz="1000" dirty="0" err="1" smtClean="0"/>
              <a:t>menu.add</a:t>
            </a:r>
            <a:r>
              <a:rPr lang="en-US" sz="1000" dirty="0" smtClean="0"/>
              <a:t>(0, </a:t>
            </a:r>
            <a:r>
              <a:rPr lang="en-US" sz="1000" dirty="0" err="1" smtClean="0"/>
              <a:t>ReviewCriteria.</a:t>
            </a:r>
            <a:r>
              <a:rPr lang="en-US" sz="1000" i="1" dirty="0" err="1" smtClean="0"/>
              <a:t>MENU_GET_REVIEWS</a:t>
            </a:r>
            <a:r>
              <a:rPr lang="en-US" sz="1000" dirty="0" smtClean="0"/>
              <a:t>, 0,       </a:t>
            </a:r>
            <a:r>
              <a:rPr lang="en-US" sz="1000" dirty="0" err="1" smtClean="0"/>
              <a:t>R.string.</a:t>
            </a:r>
            <a:r>
              <a:rPr lang="en-US" sz="1000" i="1" dirty="0" err="1" smtClean="0"/>
              <a:t>menu_get_reviews</a:t>
            </a:r>
            <a:r>
              <a:rPr lang="en-US" sz="1000" dirty="0" smtClean="0"/>
              <a:t>).</a:t>
            </a:r>
            <a:r>
              <a:rPr lang="en-US" sz="1000" dirty="0" err="1" smtClean="0"/>
              <a:t>setIcon</a:t>
            </a:r>
            <a:r>
              <a:rPr lang="en-US" sz="1000" dirty="0" smtClean="0"/>
              <a:t>(</a:t>
            </a:r>
            <a:r>
              <a:rPr lang="en-US" sz="1000" dirty="0" err="1" smtClean="0"/>
              <a:t>android.R.drawable.</a:t>
            </a:r>
            <a:r>
              <a:rPr lang="en-US" sz="1000" i="1" dirty="0" err="1" smtClean="0"/>
              <a:t>ic_menu_more</a:t>
            </a:r>
            <a:r>
              <a:rPr lang="en-US" sz="1000" dirty="0" smtClean="0"/>
              <a:t>);</a:t>
            </a:r>
          </a:p>
          <a:p>
            <a:pPr algn="l" latinLnBrk="0"/>
            <a:endParaRPr lang="ko-KR" altLang="en-US" sz="1000" dirty="0" smtClean="0"/>
          </a:p>
          <a:p>
            <a:pPr algn="l" latinLnBrk="0"/>
            <a:r>
              <a:rPr lang="en-US" sz="1000" dirty="0" smtClean="0"/>
              <a:t>    return true;</a:t>
            </a:r>
            <a:endParaRPr lang="ko-KR" altLang="en-US" sz="1000" dirty="0" smtClean="0"/>
          </a:p>
          <a:p>
            <a:pPr algn="l" latinLnBrk="0"/>
            <a:r>
              <a:rPr lang="en-US" sz="1000" dirty="0" smtClean="0"/>
              <a:t>  }</a:t>
            </a:r>
            <a:endParaRPr lang="en-US" altLang="ko-KR" sz="1000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14348" y="1357298"/>
            <a:ext cx="7643866" cy="382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RestaurantFinderApplication</a:t>
            </a:r>
            <a:r>
              <a:rPr lang="en-US" sz="1200" dirty="0" smtClean="0"/>
              <a:t> application =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(</a:t>
            </a:r>
            <a:r>
              <a:rPr lang="en-US" sz="1200" dirty="0" err="1" smtClean="0"/>
              <a:t>RestaurantFinderApplication</a:t>
            </a:r>
            <a:r>
              <a:rPr lang="en-US" sz="1200" dirty="0" smtClean="0"/>
              <a:t>) </a:t>
            </a:r>
            <a:r>
              <a:rPr lang="en-US" sz="1200" dirty="0" err="1" smtClean="0"/>
              <a:t>getApplication</a:t>
            </a:r>
            <a:r>
              <a:rPr lang="en-US" sz="1200" dirty="0" smtClean="0"/>
              <a:t>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application.setReviewCriteriaCuisine</a:t>
            </a:r>
            <a:r>
              <a:rPr lang="en-US" sz="1200" dirty="0" smtClean="0"/>
              <a:t>(</a:t>
            </a:r>
            <a:r>
              <a:rPr lang="en-US" sz="1200" dirty="0" err="1" smtClean="0"/>
              <a:t>this.cuisine.getSelectedItem</a:t>
            </a:r>
            <a:r>
              <a:rPr lang="en-US" sz="1200" dirty="0" smtClean="0"/>
              <a:t>().</a:t>
            </a:r>
            <a:r>
              <a:rPr lang="en-US" sz="1200" dirty="0" err="1" smtClean="0"/>
              <a:t>toString</a:t>
            </a:r>
            <a:r>
              <a:rPr lang="en-US" sz="1200" dirty="0" smtClean="0"/>
              <a:t>());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application.setReviewCriteriaLocation</a:t>
            </a:r>
            <a:r>
              <a:rPr lang="en-US" sz="1200" dirty="0" smtClean="0"/>
              <a:t>(</a:t>
            </a:r>
            <a:r>
              <a:rPr lang="en-US" sz="1200" dirty="0" err="1" smtClean="0"/>
              <a:t>this.location.getText</a:t>
            </a:r>
            <a:r>
              <a:rPr lang="en-US" sz="1200" dirty="0" smtClean="0"/>
              <a:t>().</a:t>
            </a:r>
            <a:r>
              <a:rPr lang="en-US" sz="1200" dirty="0" err="1" smtClean="0"/>
              <a:t>toString</a:t>
            </a:r>
            <a:r>
              <a:rPr lang="en-US" sz="1200" dirty="0" smtClean="0"/>
              <a:t>());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    Intent </a:t>
            </a:r>
            <a:r>
              <a:rPr lang="en-US" sz="1200" dirty="0" err="1" smtClean="0"/>
              <a:t>intent</a:t>
            </a:r>
            <a:r>
              <a:rPr lang="en-US" sz="1200" dirty="0" smtClean="0"/>
              <a:t> = new Intent(</a:t>
            </a:r>
            <a:r>
              <a:rPr lang="en-US" sz="1200" dirty="0" err="1" smtClean="0"/>
              <a:t>Constants.</a:t>
            </a:r>
            <a:r>
              <a:rPr lang="en-US" sz="1200" i="1" dirty="0" err="1" smtClean="0"/>
              <a:t>INTENT_ACTION_VIEW_LIST</a:t>
            </a:r>
            <a:r>
              <a:rPr lang="en-US" sz="1200" dirty="0" smtClean="0"/>
              <a:t>);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startActivity</a:t>
            </a:r>
            <a:r>
              <a:rPr lang="en-US" sz="1200" dirty="0" smtClean="0"/>
              <a:t>(intent);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</a:t>
            </a:r>
          </a:p>
          <a:p>
            <a:pPr algn="l" latinLnBrk="0"/>
            <a:endParaRPr lang="en-US" sz="1200" dirty="0" smtClean="0"/>
          </a:p>
          <a:p>
            <a:pPr algn="l" latinLnBrk="0"/>
            <a:endParaRPr lang="en-US" sz="1200" dirty="0" smtClean="0"/>
          </a:p>
          <a:p>
            <a:pPr algn="l" latinLnBrk="0"/>
            <a:r>
              <a:rPr lang="en-US" sz="1200" dirty="0" smtClean="0"/>
              <a:t>  private </a:t>
            </a:r>
            <a:r>
              <a:rPr lang="en-US" sz="1200" dirty="0" err="1" smtClean="0"/>
              <a:t>boolean</a:t>
            </a:r>
            <a:r>
              <a:rPr lang="en-US" sz="1200" dirty="0" smtClean="0"/>
              <a:t> validate()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boolean</a:t>
            </a:r>
            <a:r>
              <a:rPr lang="en-US" sz="1200" dirty="0" smtClean="0"/>
              <a:t> valid = true;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StringBuilder</a:t>
            </a:r>
            <a:r>
              <a:rPr lang="en-US" sz="1200" dirty="0" smtClean="0"/>
              <a:t> </a:t>
            </a:r>
            <a:r>
              <a:rPr lang="en-US" sz="1200" dirty="0" err="1" smtClean="0"/>
              <a:t>validationText</a:t>
            </a:r>
            <a:r>
              <a:rPr lang="en-US" sz="1200" dirty="0" smtClean="0"/>
              <a:t> = new </a:t>
            </a:r>
            <a:r>
              <a:rPr lang="en-US" sz="1200" dirty="0" err="1" smtClean="0"/>
              <a:t>StringBuilder</a:t>
            </a:r>
            <a:r>
              <a:rPr lang="en-US" sz="1200" dirty="0" smtClean="0"/>
              <a:t>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if ((</a:t>
            </a:r>
            <a:r>
              <a:rPr lang="en-US" sz="1200" dirty="0" err="1" smtClean="0"/>
              <a:t>this.location.getText</a:t>
            </a:r>
            <a:r>
              <a:rPr lang="en-US" sz="1200" dirty="0" smtClean="0"/>
              <a:t>() == null) || </a:t>
            </a:r>
            <a:r>
              <a:rPr lang="en-US" sz="1200" dirty="0" err="1" smtClean="0"/>
              <a:t>this.location.getText</a:t>
            </a:r>
            <a:r>
              <a:rPr lang="en-US" sz="1200" dirty="0" smtClean="0"/>
              <a:t>().</a:t>
            </a:r>
            <a:r>
              <a:rPr lang="en-US" sz="1200" dirty="0" err="1" smtClean="0"/>
              <a:t>toString</a:t>
            </a:r>
            <a:r>
              <a:rPr lang="en-US" sz="1200" dirty="0" smtClean="0"/>
              <a:t>().equals(""))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validationText.append</a:t>
            </a:r>
            <a:r>
              <a:rPr lang="en-US" sz="1200" dirty="0" smtClean="0"/>
              <a:t>(</a:t>
            </a:r>
            <a:r>
              <a:rPr lang="en-US" sz="1200" dirty="0" err="1" smtClean="0"/>
              <a:t>getResources</a:t>
            </a:r>
            <a:r>
              <a:rPr lang="en-US" sz="1200" dirty="0" smtClean="0"/>
              <a:t>().</a:t>
            </a:r>
            <a:r>
              <a:rPr lang="en-US" sz="1200" dirty="0" err="1" smtClean="0"/>
              <a:t>getString</a:t>
            </a:r>
            <a:r>
              <a:rPr lang="en-US" sz="1200" dirty="0" smtClean="0"/>
              <a:t>(</a:t>
            </a:r>
            <a:r>
              <a:rPr lang="en-US" sz="1200" dirty="0" err="1" smtClean="0"/>
              <a:t>R.string.</a:t>
            </a:r>
            <a:r>
              <a:rPr lang="en-US" sz="1200" i="1" dirty="0" err="1" smtClean="0"/>
              <a:t>location_not_supplied_message</a:t>
            </a:r>
            <a:r>
              <a:rPr lang="en-US" sz="1200" dirty="0" smtClean="0"/>
              <a:t>));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valid = false;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    }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6143636" y="1142984"/>
            <a:ext cx="235745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3390"/>
              <a:gd name="adj6" fmla="val -77263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애플리케이션 오브젝트 사용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설명선 2 7"/>
          <p:cNvSpPr/>
          <p:nvPr/>
        </p:nvSpPr>
        <p:spPr bwMode="auto">
          <a:xfrm>
            <a:off x="6286512" y="2714620"/>
            <a:ext cx="164307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6610"/>
              <a:gd name="adj6" fmla="val -87219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err="1" smtClean="0">
                <a:latin typeface="HY동녘M" pitchFamily="18" charset="-127"/>
                <a:ea typeface="HY동녘M" pitchFamily="18" charset="-127"/>
              </a:rPr>
              <a:t>인텐트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생성</a:t>
            </a:r>
          </a:p>
        </p:txBody>
      </p:sp>
      <p:sp>
        <p:nvSpPr>
          <p:cNvPr id="10" name="설명선 2 9"/>
          <p:cNvSpPr/>
          <p:nvPr/>
        </p:nvSpPr>
        <p:spPr bwMode="auto">
          <a:xfrm>
            <a:off x="4214810" y="2928934"/>
            <a:ext cx="164307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9943"/>
              <a:gd name="adj6" fmla="val -92436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액티비티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시작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액티비티간</a:t>
            </a:r>
            <a:r>
              <a:rPr lang="ko-KR" altLang="en-US" dirty="0" smtClean="0"/>
              <a:t> 객체 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application </a:t>
            </a:r>
            <a:r>
              <a:rPr lang="ko-KR" altLang="en-US" dirty="0" smtClean="0"/>
              <a:t>객체를 이용한 공유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공용 멤버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번들</a:t>
            </a:r>
            <a:r>
              <a:rPr lang="en-US" altLang="ko-KR" dirty="0" smtClean="0"/>
              <a:t>(Bundle) </a:t>
            </a:r>
            <a:r>
              <a:rPr lang="ko-KR" altLang="en-US" dirty="0" smtClean="0"/>
              <a:t>객체 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SQLite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데이터베이스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ContentProvider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14348" y="1850134"/>
            <a:ext cx="7643866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sz="1200" dirty="0" smtClean="0"/>
              <a:t>    if (!valid)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newAlertDialog.Builder</a:t>
            </a:r>
            <a:r>
              <a:rPr lang="en-US" sz="1200" dirty="0" smtClean="0"/>
              <a:t>(this).</a:t>
            </a:r>
            <a:r>
              <a:rPr lang="en-US" sz="1200" dirty="0" err="1" smtClean="0"/>
              <a:t>setTitle</a:t>
            </a:r>
            <a:r>
              <a:rPr lang="en-US" sz="1200" dirty="0" smtClean="0"/>
              <a:t>(</a:t>
            </a:r>
            <a:r>
              <a:rPr lang="en-US" sz="1200" dirty="0" err="1" smtClean="0"/>
              <a:t>getResources</a:t>
            </a:r>
            <a:r>
              <a:rPr lang="en-US" sz="1200" dirty="0" smtClean="0"/>
              <a:t>().</a:t>
            </a:r>
            <a:r>
              <a:rPr lang="en-US" sz="1200" dirty="0" err="1" smtClean="0"/>
              <a:t>getString</a:t>
            </a:r>
            <a:r>
              <a:rPr lang="en-US" sz="1200" dirty="0" smtClean="0"/>
              <a:t>(</a:t>
            </a:r>
            <a:r>
              <a:rPr lang="en-US" sz="1200" dirty="0" err="1" smtClean="0"/>
              <a:t>R.string.</a:t>
            </a:r>
            <a:r>
              <a:rPr lang="en-US" sz="1200" i="1" dirty="0" err="1" smtClean="0"/>
              <a:t>alert_label</a:t>
            </a:r>
            <a:r>
              <a:rPr lang="en-US" sz="1200" dirty="0" smtClean="0"/>
              <a:t>)).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setMessage</a:t>
            </a:r>
            <a:r>
              <a:rPr lang="en-US" sz="1200" dirty="0" smtClean="0"/>
              <a:t>(</a:t>
            </a:r>
            <a:r>
              <a:rPr lang="en-US" sz="1200" dirty="0" err="1" smtClean="0"/>
              <a:t>validationText.toString</a:t>
            </a:r>
            <a:r>
              <a:rPr lang="en-US" sz="1200" dirty="0" smtClean="0"/>
              <a:t>()).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SetPositiveButton</a:t>
            </a:r>
            <a:r>
              <a:rPr lang="en-US" sz="1200" dirty="0" smtClean="0"/>
              <a:t>("Continue", new </a:t>
            </a:r>
            <a:r>
              <a:rPr lang="en-US" sz="1200" dirty="0" err="1" smtClean="0"/>
              <a:t>android.content.DialogInterface.OnClickListener</a:t>
            </a:r>
            <a:r>
              <a:rPr lang="en-US" sz="1200" dirty="0" smtClean="0"/>
              <a:t>()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public void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(</a:t>
            </a:r>
            <a:r>
              <a:rPr lang="en-US" sz="1200" dirty="0" err="1" smtClean="0"/>
              <a:t>DialogInterface</a:t>
            </a:r>
            <a:r>
              <a:rPr lang="en-US" sz="1200" dirty="0" smtClean="0"/>
              <a:t> dialog, </a:t>
            </a:r>
            <a:r>
              <a:rPr lang="en-US" sz="1200" dirty="0" err="1" smtClean="0"/>
              <a:t>int</a:t>
            </a:r>
            <a:r>
              <a:rPr lang="en-US" sz="1200" dirty="0" smtClean="0"/>
              <a:t> arg1)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  // do nothing, show alert is enough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}).show();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validationText</a:t>
            </a:r>
            <a:r>
              <a:rPr lang="en-US" sz="1200" dirty="0" smtClean="0"/>
              <a:t> = null;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return valid;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}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}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5500694" y="1571612"/>
            <a:ext cx="2071702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389"/>
              <a:gd name="adj6" fmla="val -159561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경고 대화상자 사용</a:t>
            </a:r>
          </a:p>
        </p:txBody>
      </p:sp>
      <p:sp>
        <p:nvSpPr>
          <p:cNvPr id="8" name="설명선 2 7"/>
          <p:cNvSpPr/>
          <p:nvPr/>
        </p:nvSpPr>
        <p:spPr bwMode="auto">
          <a:xfrm>
            <a:off x="6143636" y="3429000"/>
            <a:ext cx="200026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7277"/>
              <a:gd name="adj6" fmla="val -66743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버튼 이벤트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핸들러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AlertDialog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026" name="Picture 2" descr="K:\프리렉_안드로이드\Ch3_Images\Snap2.tif"/>
          <p:cNvPicPr>
            <a:picLocks noChangeAspect="1" noChangeArrowheads="1"/>
          </p:cNvPicPr>
          <p:nvPr/>
        </p:nvPicPr>
        <p:blipFill>
          <a:blip r:embed="rId2" cstate="print"/>
          <a:srcRect r="52339"/>
          <a:stretch>
            <a:fillRect/>
          </a:stretch>
        </p:blipFill>
        <p:spPr bwMode="auto">
          <a:xfrm>
            <a:off x="1071538" y="2071678"/>
            <a:ext cx="2935257" cy="4157656"/>
          </a:xfrm>
          <a:prstGeom prst="rect">
            <a:avLst/>
          </a:prstGeom>
          <a:noFill/>
        </p:spPr>
      </p:pic>
      <p:sp>
        <p:nvSpPr>
          <p:cNvPr id="6" name="설명선 2 5"/>
          <p:cNvSpPr/>
          <p:nvPr/>
        </p:nvSpPr>
        <p:spPr bwMode="auto">
          <a:xfrm>
            <a:off x="5357818" y="2714620"/>
            <a:ext cx="3429024" cy="100013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627"/>
              <a:gd name="adj6" fmla="val -50302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위치 정보가 입력되지 않은 경우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en-US" altLang="ko-KR" dirty="0" err="1" smtClean="0">
                <a:latin typeface="HY동녘M" pitchFamily="18" charset="-127"/>
                <a:ea typeface="HY동녘M" pitchFamily="18" charset="-127"/>
              </a:rPr>
              <a:t>AlertDialog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를 사용하여 경고 메시지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출력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 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라이프 사이클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프로세스 우선순위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포그라운드</a:t>
            </a:r>
            <a:r>
              <a:rPr lang="en-US" altLang="ko-KR" dirty="0" smtClean="0"/>
              <a:t>(foreground)</a:t>
            </a:r>
            <a:r>
              <a:rPr lang="ko-KR" altLang="en-US" dirty="0" smtClean="0"/>
              <a:t>에서 실행되고 있는 액티비티를 가진 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화면에는 보이지만 </a:t>
            </a:r>
            <a:r>
              <a:rPr lang="ko-KR" altLang="en-US" dirty="0" err="1" smtClean="0"/>
              <a:t>포그라운드는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액티비티를</a:t>
            </a:r>
            <a:r>
              <a:rPr lang="ko-KR" altLang="en-US" dirty="0" smtClean="0"/>
              <a:t> 가진 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백그라운드</a:t>
            </a:r>
            <a:r>
              <a:rPr lang="en-US" altLang="ko-KR" dirty="0" smtClean="0"/>
              <a:t>(background)</a:t>
            </a:r>
            <a:r>
              <a:rPr lang="ko-KR" altLang="en-US" dirty="0" smtClean="0"/>
              <a:t>에서 실행되는 액티비티를 가진 프로세스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리시버를 갖지 않은 </a:t>
            </a:r>
            <a:r>
              <a:rPr lang="ko-KR" altLang="en-US" dirty="0" err="1" smtClean="0"/>
              <a:t>엠프티</a:t>
            </a:r>
            <a:r>
              <a:rPr lang="en-US" altLang="ko-KR" dirty="0" smtClean="0"/>
              <a:t>(empty) </a:t>
            </a:r>
            <a:r>
              <a:rPr lang="ko-KR" altLang="en-US" dirty="0" smtClean="0"/>
              <a:t>프로세스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라이프 사이클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프로세스 정보 확인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adb</a:t>
            </a:r>
            <a:r>
              <a:rPr lang="en-US" altLang="ko-KR" dirty="0" smtClean="0"/>
              <a:t> shell </a:t>
            </a:r>
            <a:r>
              <a:rPr lang="en-US" altLang="ko-KR" dirty="0" err="1" smtClean="0"/>
              <a:t>dumpsys</a:t>
            </a:r>
            <a:r>
              <a:rPr lang="en-US" altLang="ko-KR" dirty="0" smtClean="0"/>
              <a:t> activity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2050" name="Picture 2" descr="K:\프리렉_안드로이드\Ch3_Images\Snap3.tif"/>
          <p:cNvPicPr>
            <a:picLocks noChangeAspect="1" noChangeArrowheads="1"/>
          </p:cNvPicPr>
          <p:nvPr/>
        </p:nvPicPr>
        <p:blipFill>
          <a:blip r:embed="rId2" cstate="print"/>
          <a:srcRect b="36896"/>
          <a:stretch>
            <a:fillRect/>
          </a:stretch>
        </p:blipFill>
        <p:spPr bwMode="auto">
          <a:xfrm>
            <a:off x="928662" y="2214554"/>
            <a:ext cx="7458069" cy="38576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라이프 사이클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 descr="Figure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214554"/>
            <a:ext cx="4857784" cy="374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설명선 2 5"/>
          <p:cNvSpPr/>
          <p:nvPr/>
        </p:nvSpPr>
        <p:spPr bwMode="auto">
          <a:xfrm>
            <a:off x="6215074" y="3214686"/>
            <a:ext cx="2571768" cy="42862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3516"/>
              <a:gd name="adj6" fmla="val -37492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상호작용이 일어나는 단계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설명선 2 6"/>
          <p:cNvSpPr/>
          <p:nvPr/>
        </p:nvSpPr>
        <p:spPr bwMode="auto">
          <a:xfrm>
            <a:off x="6215074" y="2357430"/>
            <a:ext cx="2571768" cy="57150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294"/>
              <a:gd name="adj6" fmla="val -37862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화면에 존재하지만 상호작용이 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불가능한 단계</a:t>
            </a:r>
          </a:p>
        </p:txBody>
      </p:sp>
      <p:sp>
        <p:nvSpPr>
          <p:cNvPr id="8" name="설명선 2 7"/>
          <p:cNvSpPr/>
          <p:nvPr/>
        </p:nvSpPr>
        <p:spPr bwMode="auto">
          <a:xfrm>
            <a:off x="6215074" y="1714488"/>
            <a:ext cx="2571768" cy="42862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5738"/>
              <a:gd name="adj6" fmla="val -37121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액티비티가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생성과 소멸 단계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장  사용자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3-1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dirty="0" smtClean="0"/>
              <a:t>3-2 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로 작업하기</a:t>
            </a:r>
            <a:endParaRPr lang="en-US" altLang="ko-KR" dirty="0" smtClean="0"/>
          </a:p>
          <a:p>
            <a:r>
              <a:rPr lang="en-US" altLang="ko-KR" dirty="0" smtClean="0"/>
              <a:t>3-3 </a:t>
            </a:r>
            <a:r>
              <a:rPr lang="ko-KR" altLang="en-US" dirty="0" smtClean="0"/>
              <a:t>리소스의 사용</a:t>
            </a:r>
            <a:endParaRPr lang="en-US" altLang="ko-KR" dirty="0" smtClean="0"/>
          </a:p>
          <a:p>
            <a:r>
              <a:rPr lang="en-US" altLang="ko-KR" dirty="0" smtClean="0"/>
              <a:t>3-4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파일의 이해</a:t>
            </a:r>
            <a:endParaRPr lang="en-US" altLang="ko-KR" dirty="0" smtClean="0"/>
          </a:p>
          <a:p>
            <a:r>
              <a:rPr lang="en-US" altLang="ko-KR" dirty="0" smtClean="0"/>
              <a:t>3-5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라이프 사이클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3074" name="Picture 2" descr="K:\프리렉_안드로이드\Ch3_Images\Snap4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1285860"/>
            <a:ext cx="5124450" cy="5214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로 작업하기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View </a:t>
            </a:r>
            <a:r>
              <a:rPr lang="ko-KR" altLang="en-US" dirty="0" smtClean="0"/>
              <a:t>클래스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5" name="그림 4" descr="Figure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1828066"/>
            <a:ext cx="5728169" cy="488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ReviewList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ListView</a:t>
            </a:r>
            <a:r>
              <a:rPr lang="en-US" altLang="ko-KR" dirty="0" smtClean="0"/>
              <a:t> (p.125,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4098" name="Picture 2" descr="K:\프리렉_안드로이드\Ch3_Images\Snap5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000240"/>
            <a:ext cx="8239126" cy="3162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ReviewList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ListView</a:t>
            </a:r>
            <a:r>
              <a:rPr lang="en-US" altLang="ko-KR" dirty="0" smtClean="0"/>
              <a:t> (p.125,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5122" name="Picture 2" descr="K:\프리렉_안드로이드\Ch3_Images\Snap6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928802"/>
            <a:ext cx="7391400" cy="4133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ReviewList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ListView</a:t>
            </a:r>
            <a:r>
              <a:rPr lang="en-US" altLang="ko-KR" dirty="0" smtClean="0"/>
              <a:t> (p.128,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6146" name="Picture 2" descr="K:\프리렉_안드로이드\Ch3_Images\Snap7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928802"/>
            <a:ext cx="8572500" cy="3781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ReviewList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ListView</a:t>
            </a:r>
            <a:r>
              <a:rPr lang="en-US" altLang="ko-KR" dirty="0" smtClean="0"/>
              <a:t> (p.129,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7170" name="Picture 2" descr="K:\프리렉_안드로이드\Ch3_Images\Snap8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071678"/>
            <a:ext cx="8315326" cy="2581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스마트폰을</a:t>
            </a:r>
            <a:r>
              <a:rPr lang="ko-KR" altLang="en-US" dirty="0" smtClean="0"/>
              <a:t> 위한 새로운 플랫폼이기 때문에 장점을 알리고 약점을 수정하여 완성도를 더욱 높일 수 있는 적응 기간 필요</a:t>
            </a:r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가상머신과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달빅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가상머신을</a:t>
            </a:r>
            <a:r>
              <a:rPr lang="ko-KR" altLang="en-US" dirty="0" smtClean="0"/>
              <a:t> 채택함으로써 라이선스 문제를 피하고 기존의 자바 라이브러리를 사용을 가능하게 함</a:t>
            </a:r>
            <a:endParaRPr lang="en-US" altLang="ko-KR" dirty="0" smtClean="0"/>
          </a:p>
          <a:p>
            <a:r>
              <a:rPr lang="ko-KR" altLang="en-US" dirty="0" err="1" smtClean="0"/>
              <a:t>인텐트를</a:t>
            </a:r>
            <a:r>
              <a:rPr lang="ko-KR" altLang="en-US" dirty="0" smtClean="0"/>
              <a:t> 통해 이벤트 흐름과 실행되는 코드를 처리하고 특정 기능들을 플랫폼에 전달하는 </a:t>
            </a:r>
            <a:r>
              <a:rPr lang="ko-KR" altLang="en-US" dirty="0" err="1" smtClean="0"/>
              <a:t>매커니즘을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애플리케이션은 </a:t>
            </a:r>
            <a:r>
              <a:rPr lang="ko-KR" altLang="en-US" dirty="0" err="1" smtClean="0"/>
              <a:t>액티비티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리시버들로 구성되며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애플리케이션의 전체 구성은 </a:t>
            </a:r>
            <a:r>
              <a:rPr lang="en-US" altLang="ko-KR" dirty="0" smtClean="0"/>
              <a:t>AndroidManifest.xml</a:t>
            </a:r>
            <a:r>
              <a:rPr lang="ko-KR" altLang="en-US" dirty="0" smtClean="0"/>
              <a:t>을 통해 기술됨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en-US" altLang="ko-KR" dirty="0" smtClean="0"/>
              <a:t>(Activity)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6" name="그림 5" descr="Figure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00174"/>
            <a:ext cx="3714776" cy="473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38448" y="2071678"/>
            <a:ext cx="475322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뷰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(View)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는 레이블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텍스트입력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맵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, </a:t>
            </a: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이미지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버튼 등을 화면에 표시하기 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위한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UI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의 기본 단위이며 뷰를 통해 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사용자와 상호작용이 가능하다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. </a:t>
            </a: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이러한 </a:t>
            </a:r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뷰들이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모여 </a:t>
            </a:r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뷰그룹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레이아웃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)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을 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구성하며 이는 </a:t>
            </a:r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액티비티의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화면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(UI)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이 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된다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RestaurantFinder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식당 위치와 이용 후기 검색을 위한 애플리케이션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전화걸기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웹사이트 방문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지도를 통한 길안내 서비스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en-US" altLang="ko-KR" dirty="0" smtClean="0"/>
              <a:t>UI</a:t>
            </a:r>
          </a:p>
          <a:p>
            <a:pPr lvl="2"/>
            <a:r>
              <a:rPr lang="ko-KR" altLang="en-US" dirty="0" smtClean="0"/>
              <a:t>레스토랑 리뷰를 검색할 조건 입력 화면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검색 기준에 맞는 결과를 보여줄 리스트 형식의 출력 화면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선택한 레스토랑의 리뷰 출력 화면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RestaurantFinder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500174"/>
            <a:ext cx="5728169" cy="501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14348" y="1714488"/>
            <a:ext cx="7643866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sz="1200" dirty="0" smtClean="0"/>
              <a:t>public class </a:t>
            </a:r>
            <a:r>
              <a:rPr lang="en-US" sz="1200" dirty="0" err="1" smtClean="0"/>
              <a:t>ReviewCriteria</a:t>
            </a:r>
            <a:r>
              <a:rPr lang="en-US" sz="1200" dirty="0" smtClean="0"/>
              <a:t> extends Activity {        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static final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i="1" dirty="0" smtClean="0"/>
              <a:t>MENU_GET_REVIEWS </a:t>
            </a:r>
            <a:r>
              <a:rPr lang="en-US" sz="1200" dirty="0" smtClean="0"/>
              <a:t>= </a:t>
            </a:r>
            <a:r>
              <a:rPr lang="en-US" sz="1200" dirty="0" err="1" smtClean="0"/>
              <a:t>Menu.</a:t>
            </a:r>
            <a:r>
              <a:rPr lang="en-US" sz="1200" i="1" dirty="0" err="1" smtClean="0"/>
              <a:t>FIRST</a:t>
            </a:r>
            <a:r>
              <a:rPr lang="en-US" sz="1200" dirty="0" smtClean="0"/>
              <a:t>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Spinner cuisine;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Button </a:t>
            </a:r>
            <a:r>
              <a:rPr lang="en-US" sz="1200" dirty="0" err="1" smtClean="0"/>
              <a:t>grabReviews</a:t>
            </a:r>
            <a:r>
              <a:rPr lang="en-US" sz="1200" dirty="0" smtClean="0"/>
              <a:t>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</a:t>
            </a:r>
            <a:r>
              <a:rPr lang="en-US" sz="1200" dirty="0" err="1" smtClean="0"/>
              <a:t>EditText</a:t>
            </a:r>
            <a:r>
              <a:rPr lang="en-US" sz="1200" dirty="0" smtClean="0"/>
              <a:t> location; </a:t>
            </a:r>
          </a:p>
          <a:p>
            <a:pPr algn="l" latinLnBrk="0"/>
            <a:r>
              <a:rPr lang="en-US" sz="1200" dirty="0" smtClean="0"/>
              <a:t>            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@Override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public void </a:t>
            </a:r>
            <a:r>
              <a:rPr lang="en-US" sz="1200" dirty="0" err="1" smtClean="0"/>
              <a:t>onCreate</a:t>
            </a:r>
            <a:r>
              <a:rPr lang="en-US" sz="1200" dirty="0" smtClean="0"/>
              <a:t>(Bundle </a:t>
            </a:r>
            <a:r>
              <a:rPr lang="en-US" sz="1200" dirty="0" err="1" smtClean="0"/>
              <a:t>savedInstanceState</a:t>
            </a:r>
            <a:r>
              <a:rPr lang="en-US" sz="1200" dirty="0" smtClean="0"/>
              <a:t>) {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super.onCreate</a:t>
            </a:r>
            <a:r>
              <a:rPr lang="en-US" sz="1200" dirty="0" smtClean="0"/>
              <a:t>(</a:t>
            </a:r>
            <a:r>
              <a:rPr lang="en-US" sz="1200" dirty="0" err="1" smtClean="0"/>
              <a:t>savedInstanceState</a:t>
            </a:r>
            <a:r>
              <a:rPr lang="en-US" sz="1200" dirty="0" smtClean="0"/>
              <a:t>);</a:t>
            </a:r>
          </a:p>
          <a:p>
            <a:pPr algn="l" latinLnBrk="0"/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this.setContentView</a:t>
            </a:r>
            <a:r>
              <a:rPr lang="en-US" sz="1200" dirty="0" smtClean="0"/>
              <a:t>(</a:t>
            </a:r>
            <a:r>
              <a:rPr lang="en-US" sz="1200" dirty="0" err="1" smtClean="0"/>
              <a:t>R.layout.</a:t>
            </a:r>
            <a:r>
              <a:rPr lang="en-US" sz="1200" i="1" dirty="0" err="1" smtClean="0"/>
              <a:t>review_criteria</a:t>
            </a:r>
            <a:r>
              <a:rPr lang="en-US" sz="1200" dirty="0" smtClean="0"/>
              <a:t>); </a:t>
            </a:r>
          </a:p>
          <a:p>
            <a:pPr algn="l" latinLnBrk="0"/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this.location</a:t>
            </a:r>
            <a:r>
              <a:rPr lang="en-US" sz="1200" dirty="0" smtClean="0"/>
              <a:t> = (</a:t>
            </a:r>
            <a:r>
              <a:rPr lang="en-US" sz="1200" dirty="0" err="1" smtClean="0"/>
              <a:t>EditText</a:t>
            </a:r>
            <a:r>
              <a:rPr lang="en-US" sz="1200" dirty="0" smtClean="0"/>
              <a:t>) </a:t>
            </a:r>
            <a:r>
              <a:rPr lang="en-US" sz="1200" dirty="0" err="1" smtClean="0"/>
              <a:t>findViewById</a:t>
            </a:r>
            <a:r>
              <a:rPr lang="en-US" sz="1200" dirty="0" smtClean="0"/>
              <a:t>(</a:t>
            </a:r>
            <a:r>
              <a:rPr lang="en-US" sz="1200" dirty="0" err="1" smtClean="0"/>
              <a:t>R.id.</a:t>
            </a:r>
            <a:r>
              <a:rPr lang="en-US" sz="1200" i="1" dirty="0" err="1" smtClean="0"/>
              <a:t>location</a:t>
            </a:r>
            <a:r>
              <a:rPr lang="en-US" sz="1200" dirty="0" smtClean="0"/>
              <a:t>);    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this.cuisine</a:t>
            </a:r>
            <a:r>
              <a:rPr lang="en-US" sz="1200" dirty="0" smtClean="0"/>
              <a:t> = (Spinner) </a:t>
            </a:r>
            <a:r>
              <a:rPr lang="en-US" sz="1200" dirty="0" err="1" smtClean="0"/>
              <a:t>findViewById</a:t>
            </a:r>
            <a:r>
              <a:rPr lang="en-US" sz="1200" dirty="0" smtClean="0"/>
              <a:t>(</a:t>
            </a:r>
            <a:r>
              <a:rPr lang="en-US" sz="1200" dirty="0" err="1" smtClean="0"/>
              <a:t>R.id.</a:t>
            </a:r>
            <a:r>
              <a:rPr lang="en-US" sz="1200" i="1" dirty="0" err="1" smtClean="0"/>
              <a:t>cuisine</a:t>
            </a:r>
            <a:r>
              <a:rPr lang="en-US" sz="1200" dirty="0" smtClean="0"/>
              <a:t>);     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this.grabReviews</a:t>
            </a:r>
            <a:r>
              <a:rPr lang="en-US" sz="1200" dirty="0" smtClean="0"/>
              <a:t> = (Button) </a:t>
            </a:r>
            <a:r>
              <a:rPr lang="en-US" sz="1200" dirty="0" err="1" smtClean="0"/>
              <a:t>findViewById</a:t>
            </a:r>
            <a:r>
              <a:rPr lang="en-US" sz="1200" dirty="0" smtClean="0"/>
              <a:t>(</a:t>
            </a:r>
            <a:r>
              <a:rPr lang="en-US" sz="1200" dirty="0" err="1" smtClean="0"/>
              <a:t>R.id.</a:t>
            </a:r>
            <a:r>
              <a:rPr lang="en-US" sz="1200" i="1" dirty="0" err="1" smtClean="0"/>
              <a:t>get_reviews_button</a:t>
            </a:r>
            <a:r>
              <a:rPr lang="en-US" sz="1200" dirty="0" smtClean="0"/>
              <a:t>);  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5286380" y="2285992"/>
            <a:ext cx="2071702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723"/>
              <a:gd name="adj6" fmla="val -86918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뷰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참조를 위한 변수</a:t>
            </a:r>
          </a:p>
        </p:txBody>
      </p:sp>
      <p:sp>
        <p:nvSpPr>
          <p:cNvPr id="8" name="설명선 2 7"/>
          <p:cNvSpPr/>
          <p:nvPr/>
        </p:nvSpPr>
        <p:spPr bwMode="auto">
          <a:xfrm>
            <a:off x="6357950" y="3429000"/>
            <a:ext cx="1785950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8055"/>
              <a:gd name="adj6" fmla="val -98780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레이아웃 설정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설명선 2 8"/>
          <p:cNvSpPr/>
          <p:nvPr/>
        </p:nvSpPr>
        <p:spPr bwMode="auto">
          <a:xfrm>
            <a:off x="6500826" y="5500702"/>
            <a:ext cx="1214446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9276"/>
              <a:gd name="adj6" fmla="val -163941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뷰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참조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214282" y="1714488"/>
            <a:ext cx="8643998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ArrayAdapter</a:t>
            </a:r>
            <a:r>
              <a:rPr lang="en-US" sz="1200" dirty="0" smtClean="0"/>
              <a:t>&lt;String&gt; cuisines = </a:t>
            </a:r>
          </a:p>
          <a:p>
            <a:pPr algn="l" latinLnBrk="0"/>
            <a:r>
              <a:rPr lang="en-US" sz="1200" dirty="0" smtClean="0"/>
              <a:t>    new </a:t>
            </a:r>
            <a:r>
              <a:rPr lang="en-US" sz="1200" dirty="0" err="1" smtClean="0"/>
              <a:t>ArrayAdapter</a:t>
            </a:r>
            <a:r>
              <a:rPr lang="en-US" sz="1200" dirty="0" smtClean="0"/>
              <a:t>&lt;String&gt;(this, </a:t>
            </a:r>
            <a:r>
              <a:rPr lang="en-US" sz="1200" dirty="0" err="1" smtClean="0"/>
              <a:t>R.layout.</a:t>
            </a:r>
            <a:r>
              <a:rPr lang="en-US" sz="1200" i="1" dirty="0" err="1" smtClean="0"/>
              <a:t>spinner_view</a:t>
            </a:r>
            <a:r>
              <a:rPr lang="en-US" sz="1200" dirty="0" smtClean="0"/>
              <a:t>, </a:t>
            </a:r>
            <a:r>
              <a:rPr lang="en-US" sz="1200" dirty="0" err="1" smtClean="0"/>
              <a:t>getResources</a:t>
            </a:r>
            <a:r>
              <a:rPr lang="en-US" sz="1200" dirty="0" smtClean="0"/>
              <a:t>().</a:t>
            </a:r>
            <a:r>
              <a:rPr lang="en-US" sz="1200" dirty="0" err="1" smtClean="0"/>
              <a:t>getStringArray</a:t>
            </a:r>
            <a:r>
              <a:rPr lang="en-US" sz="1200" dirty="0" smtClean="0"/>
              <a:t>(</a:t>
            </a:r>
            <a:r>
              <a:rPr lang="en-US" sz="1200" dirty="0" err="1" smtClean="0"/>
              <a:t>R.array.</a:t>
            </a:r>
            <a:r>
              <a:rPr lang="en-US" sz="1200" i="1" dirty="0" err="1" smtClean="0"/>
              <a:t>cuisines</a:t>
            </a:r>
            <a:r>
              <a:rPr lang="en-US" sz="1200" dirty="0" smtClean="0"/>
              <a:t>));</a:t>
            </a:r>
          </a:p>
          <a:p>
            <a:pPr algn="l" latinLnBrk="0"/>
            <a:r>
              <a:rPr lang="en-US" sz="1200" dirty="0" smtClean="0"/>
              <a:t>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cuisines.setDropDownViewResource</a:t>
            </a:r>
            <a:r>
              <a:rPr lang="en-US" sz="1200" dirty="0" smtClean="0"/>
              <a:t>(</a:t>
            </a:r>
            <a:r>
              <a:rPr lang="en-US" sz="1200" dirty="0" err="1" smtClean="0"/>
              <a:t>R.layout.</a:t>
            </a:r>
            <a:r>
              <a:rPr lang="en-US" sz="1200" i="1" dirty="0" err="1" smtClean="0"/>
              <a:t>spinner_view_dropdown</a:t>
            </a:r>
            <a:r>
              <a:rPr lang="en-US" sz="1200" dirty="0" smtClean="0"/>
              <a:t>);</a:t>
            </a:r>
          </a:p>
          <a:p>
            <a:pPr algn="l" latinLnBrk="0"/>
            <a:r>
              <a:rPr lang="en-US" sz="1200" dirty="0" smtClean="0"/>
              <a:t>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this.cuisine.setAdapter</a:t>
            </a:r>
            <a:r>
              <a:rPr lang="en-US" sz="1200" dirty="0" smtClean="0"/>
              <a:t>(cuisines); </a:t>
            </a:r>
          </a:p>
          <a:p>
            <a:pPr algn="l" latinLnBrk="0"/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this.grabReviews.setOnClickListener</a:t>
            </a:r>
            <a:r>
              <a:rPr lang="en-US" sz="1200" dirty="0" smtClean="0"/>
              <a:t>(new </a:t>
            </a:r>
            <a:r>
              <a:rPr lang="en-US" sz="1200" dirty="0" err="1" smtClean="0"/>
              <a:t>OnClickListener</a:t>
            </a:r>
            <a:r>
              <a:rPr lang="en-US" sz="1200" dirty="0" smtClean="0"/>
              <a:t>() {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public void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(View v)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</a:t>
            </a:r>
            <a:r>
              <a:rPr lang="en-US" sz="1200" dirty="0" err="1" smtClean="0"/>
              <a:t>handleGetReviews</a:t>
            </a:r>
            <a:r>
              <a:rPr lang="en-US" sz="1200" dirty="0" smtClean="0"/>
              <a:t>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});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}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6215074" y="2786058"/>
            <a:ext cx="2500330" cy="357190"/>
          </a:xfrm>
          <a:prstGeom prst="borderCallout2">
            <a:avLst>
              <a:gd name="adj1" fmla="val 83"/>
              <a:gd name="adj2" fmla="val 27857"/>
              <a:gd name="adj3" fmla="val -61249"/>
              <a:gd name="adj4" fmla="val 16476"/>
              <a:gd name="adj5" fmla="val -157275"/>
              <a:gd name="adj6" fmla="val 9463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en-US" altLang="ko-KR" err="1" smtClean="0">
                <a:latin typeface="HY동녘M" pitchFamily="18" charset="-127"/>
                <a:ea typeface="HY동녘M" pitchFamily="18" charset="-127"/>
              </a:rPr>
              <a:t>ArrayAdapter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인스턴스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설명선 2 7"/>
          <p:cNvSpPr/>
          <p:nvPr/>
        </p:nvSpPr>
        <p:spPr bwMode="auto">
          <a:xfrm>
            <a:off x="5715008" y="3500438"/>
            <a:ext cx="2500330" cy="357190"/>
          </a:xfrm>
          <a:prstGeom prst="borderCallout2">
            <a:avLst>
              <a:gd name="adj1" fmla="val 83"/>
              <a:gd name="adj2" fmla="val 48"/>
              <a:gd name="adj3" fmla="val -69249"/>
              <a:gd name="adj4" fmla="val -2191"/>
              <a:gd name="adj5" fmla="val -242608"/>
              <a:gd name="adj6" fmla="val -104822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드롭다운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뷰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설정</a:t>
            </a:r>
          </a:p>
        </p:txBody>
      </p:sp>
      <p:sp>
        <p:nvSpPr>
          <p:cNvPr id="9" name="설명선 2 8"/>
          <p:cNvSpPr/>
          <p:nvPr/>
        </p:nvSpPr>
        <p:spPr bwMode="auto">
          <a:xfrm>
            <a:off x="5572132" y="4500570"/>
            <a:ext cx="2500330" cy="357190"/>
          </a:xfrm>
          <a:prstGeom prst="borderCallout2">
            <a:avLst>
              <a:gd name="adj1" fmla="val 83"/>
              <a:gd name="adj2" fmla="val 48"/>
              <a:gd name="adj3" fmla="val -69249"/>
              <a:gd name="adj4" fmla="val -2191"/>
              <a:gd name="adj5" fmla="val -242608"/>
              <a:gd name="adj6" fmla="val -104822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버튼의 </a:t>
            </a:r>
            <a:r>
              <a:rPr lang="en-US" altLang="ko-KR" dirty="0" err="1" smtClean="0">
                <a:latin typeface="HY동녘M" pitchFamily="18" charset="-127"/>
                <a:ea typeface="HY동녘M" pitchFamily="18" charset="-127"/>
              </a:rPr>
              <a:t>OnClickListener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등록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Context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14348" y="1841746"/>
            <a:ext cx="4929222" cy="47305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100" dirty="0" smtClean="0"/>
              <a:t>public abstract class Context {</a:t>
            </a:r>
          </a:p>
          <a:p>
            <a:pPr algn="l" latinLnBrk="0"/>
            <a:r>
              <a:rPr lang="en-US" altLang="ko-KR" sz="1100" dirty="0" smtClean="0"/>
              <a:t>    	…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AssetManager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getAssets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Resources </a:t>
            </a:r>
            <a:r>
              <a:rPr lang="en-US" altLang="ko-KR" sz="1100" dirty="0" err="1" smtClean="0"/>
              <a:t>getResources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PackageManager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getPackageManager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ContentResolver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getContentResolver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Looper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getMainLooper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Context </a:t>
            </a:r>
            <a:r>
              <a:rPr lang="en-US" altLang="ko-KR" sz="1100" dirty="0" err="1" smtClean="0"/>
              <a:t>getApplicationContext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final </a:t>
            </a:r>
            <a:r>
              <a:rPr lang="en-US" altLang="ko-KR" sz="1100" dirty="0" err="1" smtClean="0"/>
              <a:t>CharSequence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getText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 {</a:t>
            </a:r>
          </a:p>
          <a:p>
            <a:pPr algn="l" latinLnBrk="0"/>
            <a:r>
              <a:rPr lang="en-US" altLang="ko-KR" sz="1100" dirty="0" smtClean="0"/>
              <a:t>        return </a:t>
            </a:r>
            <a:r>
              <a:rPr lang="en-US" altLang="ko-KR" sz="1100" dirty="0" err="1" smtClean="0"/>
              <a:t>getResources</a:t>
            </a:r>
            <a:r>
              <a:rPr lang="en-US" altLang="ko-KR" sz="1100" dirty="0" smtClean="0"/>
              <a:t>().</a:t>
            </a:r>
            <a:r>
              <a:rPr lang="en-US" altLang="ko-KR" sz="1100" dirty="0" err="1" smtClean="0"/>
              <a:t>getText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);</a:t>
            </a:r>
          </a:p>
          <a:p>
            <a:pPr algn="l" latinLnBrk="0"/>
            <a:r>
              <a:rPr lang="en-US" altLang="ko-KR" sz="1100" dirty="0" smtClean="0"/>
              <a:t>    }</a:t>
            </a:r>
          </a:p>
          <a:p>
            <a:pPr algn="l" latinLnBrk="0"/>
            <a:r>
              <a:rPr lang="en-US" altLang="ko-KR" sz="1100" dirty="0" smtClean="0"/>
              <a:t>    public final String </a:t>
            </a:r>
            <a:r>
              <a:rPr lang="en-US" altLang="ko-KR" sz="1100" dirty="0" err="1" smtClean="0"/>
              <a:t>getString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 {</a:t>
            </a:r>
          </a:p>
          <a:p>
            <a:pPr algn="l" latinLnBrk="0"/>
            <a:r>
              <a:rPr lang="en-US" altLang="ko-KR" sz="1100" dirty="0" smtClean="0"/>
              <a:t>        return </a:t>
            </a:r>
            <a:r>
              <a:rPr lang="en-US" altLang="ko-KR" sz="1100" dirty="0" err="1" smtClean="0"/>
              <a:t>getResources</a:t>
            </a:r>
            <a:r>
              <a:rPr lang="en-US" altLang="ko-KR" sz="1100" dirty="0" smtClean="0"/>
              <a:t>().</a:t>
            </a:r>
            <a:r>
              <a:rPr lang="en-US" altLang="ko-KR" sz="1100" dirty="0" err="1" smtClean="0"/>
              <a:t>getString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);</a:t>
            </a:r>
          </a:p>
          <a:p>
            <a:pPr algn="l" latinLnBrk="0"/>
            <a:r>
              <a:rPr lang="en-US" altLang="ko-KR" sz="1100" dirty="0" smtClean="0"/>
              <a:t>    }</a:t>
            </a:r>
          </a:p>
          <a:p>
            <a:pPr algn="l" latinLnBrk="0"/>
            <a:r>
              <a:rPr lang="en-US" altLang="ko-KR" sz="1100" dirty="0" smtClean="0"/>
              <a:t>    public final String </a:t>
            </a:r>
            <a:r>
              <a:rPr lang="en-US" altLang="ko-KR" sz="1100" dirty="0" err="1" smtClean="0"/>
              <a:t>getString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, Object... </a:t>
            </a:r>
            <a:r>
              <a:rPr lang="en-US" altLang="ko-KR" sz="1100" dirty="0" err="1" smtClean="0"/>
              <a:t>formatArgs</a:t>
            </a:r>
            <a:r>
              <a:rPr lang="en-US" altLang="ko-KR" sz="1100" dirty="0" smtClean="0"/>
              <a:t>) {</a:t>
            </a:r>
          </a:p>
          <a:p>
            <a:pPr algn="l" latinLnBrk="0"/>
            <a:r>
              <a:rPr lang="en-US" altLang="ko-KR" sz="1100" dirty="0" smtClean="0"/>
              <a:t>        return </a:t>
            </a:r>
            <a:r>
              <a:rPr lang="en-US" altLang="ko-KR" sz="1100" dirty="0" err="1" smtClean="0"/>
              <a:t>getResources</a:t>
            </a:r>
            <a:r>
              <a:rPr lang="en-US" altLang="ko-KR" sz="1100" dirty="0" smtClean="0"/>
              <a:t>().</a:t>
            </a:r>
            <a:r>
              <a:rPr lang="en-US" altLang="ko-KR" sz="1100" dirty="0" err="1" smtClean="0"/>
              <a:t>getString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formatArgs</a:t>
            </a:r>
            <a:r>
              <a:rPr lang="en-US" altLang="ko-KR" sz="1100" dirty="0" smtClean="0"/>
              <a:t>);</a:t>
            </a:r>
          </a:p>
          <a:p>
            <a:pPr algn="l" latinLnBrk="0"/>
            <a:r>
              <a:rPr lang="en-US" altLang="ko-KR" sz="1100" dirty="0" smtClean="0"/>
              <a:t>    }</a:t>
            </a:r>
          </a:p>
          <a:p>
            <a:pPr algn="l" latinLnBrk="0"/>
            <a:r>
              <a:rPr lang="en-US" altLang="ko-KR" sz="1100" dirty="0" smtClean="0"/>
              <a:t>    public abstract void </a:t>
            </a:r>
            <a:r>
              <a:rPr lang="en-US" altLang="ko-KR" sz="1100" dirty="0" err="1" smtClean="0"/>
              <a:t>setTheme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);    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Resources.Theme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getTheme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	…</a:t>
            </a:r>
          </a:p>
          <a:p>
            <a:pPr algn="l" latinLnBrk="0"/>
            <a:r>
              <a:rPr lang="en-US" altLang="ko-KR" sz="1100" dirty="0" smtClean="0"/>
              <a:t>    public abstract String </a:t>
            </a:r>
            <a:r>
              <a:rPr lang="en-US" altLang="ko-KR" sz="1100" dirty="0" err="1" smtClean="0"/>
              <a:t>getPackageName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	…</a:t>
            </a:r>
          </a:p>
          <a:p>
            <a:pPr algn="l" latinLnBrk="0"/>
            <a:r>
              <a:rPr lang="en-US" altLang="ko-KR" sz="1100" dirty="0" smtClean="0"/>
              <a:t>}</a:t>
            </a:r>
          </a:p>
        </p:txBody>
      </p:sp>
      <p:sp>
        <p:nvSpPr>
          <p:cNvPr id="6" name="설명선 2 5"/>
          <p:cNvSpPr/>
          <p:nvPr/>
        </p:nvSpPr>
        <p:spPr bwMode="auto">
          <a:xfrm>
            <a:off x="5857884" y="3500438"/>
            <a:ext cx="2928958" cy="857256"/>
          </a:xfrm>
          <a:prstGeom prst="borderCallout2">
            <a:avLst>
              <a:gd name="adj1" fmla="val 18750"/>
              <a:gd name="adj2" fmla="val -812"/>
              <a:gd name="adj3" fmla="val 18750"/>
              <a:gd name="adj4" fmla="val -16667"/>
              <a:gd name="adj5" fmla="val 18724"/>
              <a:gd name="adj6" fmla="val -25397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framework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의 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Context.java 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파일에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구현된 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Context 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클래스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Context</a:t>
            </a:r>
          </a:p>
          <a:p>
            <a:pPr lvl="1"/>
            <a:r>
              <a:rPr lang="ko-KR" altLang="en-US" dirty="0" err="1" smtClean="0"/>
              <a:t>안드로이드의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는 안드로이드 애플리케이션에 필요한 모든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제공하는 추상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안드로이드의</a:t>
            </a:r>
            <a:r>
              <a:rPr lang="ko-KR" altLang="en-US" dirty="0" smtClean="0"/>
              <a:t> 라이프사이클</a:t>
            </a:r>
            <a:r>
              <a:rPr lang="en-US" altLang="ko-KR" dirty="0" smtClean="0"/>
              <a:t>(life-cycle) </a:t>
            </a:r>
            <a:r>
              <a:rPr lang="ko-KR" altLang="en-US" dirty="0" smtClean="0"/>
              <a:t>실현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프레임워크에서 애플리케이션의 시작과 실행을 가능하게 하는 </a:t>
            </a:r>
            <a:r>
              <a:rPr lang="ko-KR" altLang="en-US" dirty="0" err="1" smtClean="0"/>
              <a:t>훅킹</a:t>
            </a:r>
            <a:r>
              <a:rPr lang="en-US" altLang="ko-KR" dirty="0" smtClean="0"/>
              <a:t>(hooking) </a:t>
            </a:r>
            <a:r>
              <a:rPr lang="ko-KR" altLang="en-US" dirty="0" smtClean="0"/>
              <a:t>기능 제공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가 위치해야 하는 컨테이너 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61879</TotalTime>
  <Words>895</Words>
  <Application>Microsoft Office PowerPoint</Application>
  <PresentationFormat>화면 슬라이드 쇼(4:3)</PresentationFormat>
  <Paragraphs>242</Paragraphs>
  <Slides>26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강의용</vt:lpstr>
      <vt:lpstr>언로킹 안드로이드 Unlocking Android</vt:lpstr>
      <vt:lpstr>제 3 장  사용자 인터페이스</vt:lpstr>
      <vt:lpstr>액티비티(Activity)</vt:lpstr>
      <vt:lpstr>액티비티 만들기</vt:lpstr>
      <vt:lpstr>RestaurantFinder</vt:lpstr>
      <vt:lpstr>액티비티 클래스 만들기</vt:lpstr>
      <vt:lpstr>액티비티 클래스 만들기</vt:lpstr>
      <vt:lpstr>슬라이드 8</vt:lpstr>
      <vt:lpstr>슬라이드 9</vt:lpstr>
      <vt:lpstr>슬라이드 10</vt:lpstr>
      <vt:lpstr>액티비티 클래스 만들기</vt:lpstr>
      <vt:lpstr>슬라이드 12</vt:lpstr>
      <vt:lpstr>액티비티 클래스 만들기</vt:lpstr>
      <vt:lpstr>슬라이드 14</vt:lpstr>
      <vt:lpstr>액티비티 클래스 만들기</vt:lpstr>
      <vt:lpstr>슬라이드 16</vt:lpstr>
      <vt:lpstr>액티비티 라이프 사이클</vt:lpstr>
      <vt:lpstr>액티비티 라이프 사이클</vt:lpstr>
      <vt:lpstr>액티비티 라이프 사이클</vt:lpstr>
      <vt:lpstr>액티비티 라이프 사이클</vt:lpstr>
      <vt:lpstr>뷰(View)로 작업하기</vt:lpstr>
      <vt:lpstr>ReviewList 액티비티</vt:lpstr>
      <vt:lpstr>ReviewList 액티비티</vt:lpstr>
      <vt:lpstr>ReviewList 액티비티</vt:lpstr>
      <vt:lpstr>ReviewList 액티비티</vt:lpstr>
      <vt:lpstr>Summary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tipsiness</cp:lastModifiedBy>
  <cp:revision>2600</cp:revision>
  <dcterms:created xsi:type="dcterms:W3CDTF">2007-01-10T02:18:44Z</dcterms:created>
  <dcterms:modified xsi:type="dcterms:W3CDTF">2010-05-17T20:48:21Z</dcterms:modified>
</cp:coreProperties>
</file>